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EB6D8E"/>
    <a:srgbClr val="F39800"/>
    <a:srgbClr val="FD6567"/>
    <a:srgbClr val="FD7271"/>
    <a:srgbClr val="640000"/>
    <a:srgbClr val="FFC000"/>
    <a:srgbClr val="3E0000"/>
    <a:srgbClr val="B0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65" autoAdjust="0"/>
  </p:normalViewPr>
  <p:slideViewPr>
    <p:cSldViewPr snapToGrid="0">
      <p:cViewPr>
        <p:scale>
          <a:sx n="100" d="100"/>
          <a:sy n="100" d="100"/>
        </p:scale>
        <p:origin x="96" y="-1080"/>
      </p:cViewPr>
      <p:guideLst>
        <p:guide orient="horz" pos="3435"/>
        <p:guide pos="244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142A9D4-7D89-4DCA-9FB8-18F202F640D4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9B5DE51-1871-4CAD-8B65-96FC7C47E3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6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8" tIns="45783" rIns="91568" bIns="457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8" tIns="45783" rIns="91568" bIns="457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2023/10/6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3" rIns="91568" bIns="457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568" tIns="45783" rIns="91568" bIns="457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8" tIns="45783" rIns="91568" bIns="457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8" tIns="45783" rIns="91568" bIns="457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4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0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wellenetz-temp\Desktop\ppt\2014\アスクルチラシ6月分\wellenetz制作\新規0703\デザイナー変換\ASKUL_chirashi_food_re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1" b="-425"/>
          <a:stretch>
            <a:fillRect/>
          </a:stretch>
        </p:blipFill>
        <p:spPr bwMode="auto">
          <a:xfrm>
            <a:off x="-3176" y="221226"/>
            <a:ext cx="7778751" cy="106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715" l="1551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4" y="5679239"/>
            <a:ext cx="2175851" cy="17653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114711" y="5459672"/>
            <a:ext cx="275394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1</a:t>
            </a:r>
            <a:r>
              <a:rPr kumimoji="1" lang="ja-JP" altLang="en-US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本</a:t>
            </a:r>
            <a:r>
              <a:rPr kumimoji="1" lang="en-US" altLang="ja-JP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 1,091</a:t>
            </a:r>
            <a:r>
              <a:rPr kumimoji="1" lang="ja-JP" altLang="en-US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円</a:t>
            </a:r>
            <a:endParaRPr kumimoji="1" lang="en-US" altLang="ja-JP" sz="3600" b="0" i="0" u="none" strike="noStrike" cap="none" normalizeH="0" baseline="0" dirty="0">
              <a:ln>
                <a:noFill/>
              </a:ln>
              <a:solidFill>
                <a:srgbClr val="EB6D8E"/>
              </a:solidFill>
              <a:effectLst/>
              <a:latin typeface="HG創英角ｺﾞｼｯｸUB"/>
              <a:ea typeface="HG創英角ｺﾞｼｯｸUB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　　　　　　　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(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税抜</a:t>
            </a:r>
            <a:r>
              <a:rPr kumimoji="1" lang="en-US" altLang="ja-JP" sz="1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　</a:t>
            </a:r>
            <a:r>
              <a:rPr lang="en-US" altLang="ja-JP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1,200.1</a:t>
            </a:r>
            <a:r>
              <a:rPr lang="ja-JP" altLang="en-US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円</a:t>
            </a:r>
            <a:endParaRPr lang="en-US" altLang="ja-JP" sz="3600" dirty="0">
              <a:solidFill>
                <a:srgbClr val="EB6D8E"/>
              </a:solidFill>
              <a:latin typeface="HG創英角ｺﾞｼｯｸUB"/>
              <a:ea typeface="HG創英角ｺﾞｼｯｸUB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　　　　　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EB6D8E"/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ＭＳ Ｐゴシック" pitchFamily="50" charset="-128"/>
              </a:rPr>
              <a:t> (</a:t>
            </a:r>
            <a:r>
              <a:rPr lang="ja-JP" altLang="en-US" sz="1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税込</a:t>
            </a:r>
            <a:r>
              <a:rPr lang="en-US" altLang="ja-JP" sz="1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)</a:t>
            </a:r>
            <a:endParaRPr lang="ja-JP" sz="1600" b="0" i="0" u="none" strike="noStrike" cap="none" normalizeH="0" baseline="0" dirty="0">
              <a:ln>
                <a:noFill/>
              </a:ln>
              <a:effectLst/>
              <a:latin typeface="HG創英角ｺﾞｼｯｸUB"/>
              <a:ea typeface="HG創英角ｺﾞｼｯｸUB"/>
              <a:cs typeface="ＭＳ Ｐゴシック" pitchFamily="50" charset="-128"/>
            </a:endParaRPr>
          </a:p>
        </p:txBody>
      </p:sp>
      <p:sp>
        <p:nvSpPr>
          <p:cNvPr id="2259" name="Rectangle 211"/>
          <p:cNvSpPr>
            <a:spLocks noChangeArrowheads="1"/>
          </p:cNvSpPr>
          <p:nvPr/>
        </p:nvSpPr>
        <p:spPr bwMode="auto">
          <a:xfrm>
            <a:off x="2872560" y="4950489"/>
            <a:ext cx="8835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ストライプ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310" name="Rectangle 262"/>
          <p:cNvSpPr>
            <a:spLocks noChangeArrowheads="1"/>
          </p:cNvSpPr>
          <p:nvPr/>
        </p:nvSpPr>
        <p:spPr bwMode="auto">
          <a:xfrm>
            <a:off x="5352057" y="4927084"/>
            <a:ext cx="2217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ロイヤルクレスト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365" name="Rectangle 317"/>
          <p:cNvSpPr>
            <a:spLocks noChangeArrowheads="1"/>
          </p:cNvSpPr>
          <p:nvPr/>
        </p:nvSpPr>
        <p:spPr bwMode="auto">
          <a:xfrm>
            <a:off x="5457773" y="2522424"/>
            <a:ext cx="13383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チェック２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S創英角ｺﾞｼｯｸUB" pitchFamily="50" charset="-128"/>
              <a:ea typeface="HGS創英角ｺﾞｼｯｸUB" pitchFamily="50" charset="-128"/>
              <a:cs typeface="ＭＳ Ｐゴシック" pitchFamily="50" charset="-128"/>
            </a:endParaRPr>
          </a:p>
        </p:txBody>
      </p:sp>
      <p:sp>
        <p:nvSpPr>
          <p:cNvPr id="2416" name="Rectangle 368"/>
          <p:cNvSpPr>
            <a:spLocks noChangeArrowheads="1"/>
          </p:cNvSpPr>
          <p:nvPr/>
        </p:nvSpPr>
        <p:spPr bwMode="auto">
          <a:xfrm>
            <a:off x="379041" y="5015641"/>
            <a:ext cx="10772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solidFill>
                  <a:srgbClr val="F39800"/>
                </a:solidFill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ハートドット２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S創英角ｺﾞｼｯｸUB" pitchFamily="50" charset="-128"/>
              <a:ea typeface="HGS創英角ｺﾞｼｯｸUB" pitchFamily="50" charset="-128"/>
              <a:cs typeface="ＭＳ Ｐゴシック" pitchFamily="50" charset="-128"/>
            </a:endParaRPr>
          </a:p>
        </p:txBody>
      </p:sp>
      <p:sp>
        <p:nvSpPr>
          <p:cNvPr id="2506" name="Rectangle 458"/>
          <p:cNvSpPr>
            <a:spLocks noChangeArrowheads="1"/>
          </p:cNvSpPr>
          <p:nvPr/>
        </p:nvSpPr>
        <p:spPr bwMode="auto">
          <a:xfrm>
            <a:off x="394871" y="2544016"/>
            <a:ext cx="7694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チェック</a:t>
            </a:r>
            <a:r>
              <a:rPr lang="ja-JP" altLang="en-US" sz="1200" dirty="0">
                <a:solidFill>
                  <a:srgbClr val="F39800"/>
                </a:solidFill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１</a:t>
            </a:r>
            <a:endParaRPr lang="en-US" altLang="ja-JP" sz="1200" dirty="0">
              <a:solidFill>
                <a:srgbClr val="F39800"/>
              </a:solidFill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637" name="Rectangle 589"/>
          <p:cNvSpPr>
            <a:spLocks noChangeArrowheads="1"/>
          </p:cNvSpPr>
          <p:nvPr/>
        </p:nvSpPr>
        <p:spPr bwMode="auto">
          <a:xfrm>
            <a:off x="3164014" y="2519914"/>
            <a:ext cx="13340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ハートドット１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690" name="Rectangle 642"/>
          <p:cNvSpPr>
            <a:spLocks noChangeArrowheads="1"/>
          </p:cNvSpPr>
          <p:nvPr/>
        </p:nvSpPr>
        <p:spPr bwMode="auto">
          <a:xfrm>
            <a:off x="281001" y="428647"/>
            <a:ext cx="6066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EB6D8E"/>
                </a:solidFill>
                <a:latin typeface="HGS明朝B"/>
                <a:ea typeface="HGS明朝B"/>
                <a:cs typeface="ＭＳ Ｐゴシック" pitchFamily="50" charset="-128"/>
              </a:rPr>
              <a:t> </a:t>
            </a:r>
            <a:r>
              <a:rPr lang="ja-JP" altLang="en-US" sz="1400">
                <a:solidFill>
                  <a:srgbClr val="EB6D8E"/>
                </a:solidFill>
                <a:latin typeface="HGS創英角ｺﾞｼｯｸUB"/>
                <a:ea typeface="HGS創英角ｺﾞｼｯｸUB"/>
                <a:cs typeface="ＭＳ Ｐゴシック" pitchFamily="50" charset="-128"/>
              </a:rPr>
              <a:t>おんせん県おおいたロゴ入りネクタイ注文票（卸売/委託/会員販売）</a:t>
            </a:r>
            <a:endParaRPr lang="ja-JP" altLang="en-US" sz="1400">
              <a:solidFill>
                <a:srgbClr val="EB6D8E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ＭＳ Ｐゴシック" pitchFamily="50" charset="-128"/>
            </a:endParaRPr>
          </a:p>
        </p:txBody>
      </p:sp>
      <p:sp>
        <p:nvSpPr>
          <p:cNvPr id="2710" name="Rectangle 662"/>
          <p:cNvSpPr>
            <a:spLocks noChangeArrowheads="1"/>
          </p:cNvSpPr>
          <p:nvPr/>
        </p:nvSpPr>
        <p:spPr bwMode="auto">
          <a:xfrm>
            <a:off x="5302930" y="10335721"/>
            <a:ext cx="22792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開所時間　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9</a:t>
            </a: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：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00</a:t>
            </a: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～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17</a:t>
            </a: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：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30</a:t>
            </a:r>
            <a:r>
              <a:rPr lang="ja-JP" altLang="en-US" sz="8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（土日祝休）</a:t>
            </a:r>
            <a:endParaRPr lang="en-US" altLang="ja-JP" sz="800" dirty="0"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℡            </a:t>
            </a:r>
            <a:r>
              <a:rPr lang="en-US" altLang="ja-JP" sz="1100" dirty="0">
                <a:latin typeface="+mn-ea"/>
                <a:cs typeface="ＭＳ Ｐゴシック" pitchFamily="50" charset="-128"/>
              </a:rPr>
              <a:t>097-536-6250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latin typeface="Arial"/>
                <a:ea typeface="ＭＳ Ｐゴシック"/>
                <a:cs typeface="ＭＳ Ｐゴシック" pitchFamily="50" charset="-128"/>
              </a:rPr>
              <a:t>担当　       経営管理課　：鈴木　中川</a:t>
            </a:r>
          </a:p>
          <a:p>
            <a:pPr defTabSz="914400">
              <a:spcBef>
                <a:spcPct val="0"/>
              </a:spcBef>
              <a:spcAft>
                <a:spcPct val="0"/>
              </a:spcAft>
            </a:pPr>
            <a:endParaRPr lang="ja-JP" altLang="en-US" sz="1100" dirty="0">
              <a:latin typeface="Arial"/>
              <a:ea typeface="ＭＳ Ｐゴシック"/>
              <a:cs typeface="ＭＳ Ｐゴシック" pitchFamily="50" charset="-128"/>
            </a:endParaRPr>
          </a:p>
        </p:txBody>
      </p:sp>
      <p:sp>
        <p:nvSpPr>
          <p:cNvPr id="2711" name="Rectangle 663"/>
          <p:cNvSpPr>
            <a:spLocks noChangeArrowheads="1"/>
          </p:cNvSpPr>
          <p:nvPr/>
        </p:nvSpPr>
        <p:spPr bwMode="auto">
          <a:xfrm>
            <a:off x="2183952" y="10306810"/>
            <a:ext cx="3130233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FAX</a:t>
            </a:r>
            <a:r>
              <a:rPr lang="ja-JP" altLang="en-US" sz="2000" dirty="0">
                <a:solidFill>
                  <a:srgbClr val="EB6D8E"/>
                </a:solidFill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　</a:t>
            </a:r>
            <a:r>
              <a:rPr kumimoji="1" lang="ja-JP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0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97</a:t>
            </a:r>
            <a:r>
              <a:rPr kumimoji="1" lang="ja-JP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-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536</a:t>
            </a:r>
            <a:r>
              <a:rPr kumimoji="1" lang="ja-JP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-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6251</a:t>
            </a:r>
          </a:p>
          <a:p>
            <a:pPr lvl="0" defTabSz="9144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EB6D8E"/>
                </a:solidFill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tourism@we-love-oita.or.jp</a:t>
            </a:r>
          </a:p>
        </p:txBody>
      </p:sp>
      <p:sp>
        <p:nvSpPr>
          <p:cNvPr id="2712" name="Rectangle 664"/>
          <p:cNvSpPr>
            <a:spLocks noChangeArrowheads="1"/>
          </p:cNvSpPr>
          <p:nvPr/>
        </p:nvSpPr>
        <p:spPr bwMode="auto">
          <a:xfrm>
            <a:off x="248264" y="10313694"/>
            <a:ext cx="1932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お申込み</a:t>
            </a:r>
            <a:r>
              <a:rPr kumimoji="1" lang="en-US" alt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/</a:t>
            </a:r>
            <a:r>
              <a:rPr kumimoji="1" 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お問合</a:t>
            </a:r>
            <a:r>
              <a:rPr kumimoji="1" lang="ja-JP" altLang="en-US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わ</a:t>
            </a:r>
            <a:r>
              <a:rPr kumimoji="1" 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せ</a:t>
            </a:r>
            <a:br>
              <a:rPr kumimoji="1" lang="en-US" alt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(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公社</a:t>
            </a:r>
            <a: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)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ツーリズムおおいた</a:t>
            </a:r>
            <a:r>
              <a:rPr kumimoji="1" lang="en-US" alt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sz="1800" b="0" i="0" u="none" strike="noStrike" cap="none" normalizeH="0" baseline="0" dirty="0">
              <a:ln>
                <a:noFill/>
              </a:ln>
              <a:solidFill>
                <a:srgbClr val="EB6D8E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82" name="Rectangle 14"/>
          <p:cNvSpPr>
            <a:spLocks noChangeArrowheads="1"/>
          </p:cNvSpPr>
          <p:nvPr/>
        </p:nvSpPr>
        <p:spPr bwMode="auto">
          <a:xfrm>
            <a:off x="4657227" y="7529389"/>
            <a:ext cx="30832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■大剣幅　：　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8.5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ｃｍ　■全長　：　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142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ｃｍ  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■素材　：　ポリエステル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100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％、ウォッシャブル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■オケロゴ部分は刺繍です</a:t>
            </a:r>
            <a:b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記号間違いにご注意下さい</a:t>
            </a:r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lvl="0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0" name="Rectangle 14"/>
          <p:cNvSpPr>
            <a:spLocks noChangeArrowheads="1"/>
          </p:cNvSpPr>
          <p:nvPr/>
        </p:nvSpPr>
        <p:spPr bwMode="auto">
          <a:xfrm>
            <a:off x="2824788" y="5155474"/>
            <a:ext cx="216909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Ｉ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エンジ、Ｊ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グレー、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R…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3" name="Rectangle 14"/>
          <p:cNvSpPr>
            <a:spLocks noChangeArrowheads="1"/>
          </p:cNvSpPr>
          <p:nvPr/>
        </p:nvSpPr>
        <p:spPr bwMode="auto">
          <a:xfrm>
            <a:off x="5332026" y="5215267"/>
            <a:ext cx="2006579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ロイヤルクレスト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Ｋ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、Ｌ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緑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8" name="Rectangle 14"/>
          <p:cNvSpPr>
            <a:spLocks noChangeArrowheads="1"/>
          </p:cNvSpPr>
          <p:nvPr/>
        </p:nvSpPr>
        <p:spPr bwMode="auto">
          <a:xfrm>
            <a:off x="336251" y="2797425"/>
            <a:ext cx="222893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ウインドウペン、オケロゴ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Ａ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、Ｂ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緑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01" name="Rectangle 14"/>
          <p:cNvSpPr>
            <a:spLocks noChangeArrowheads="1"/>
          </p:cNvSpPr>
          <p:nvPr/>
        </p:nvSpPr>
        <p:spPr bwMode="auto">
          <a:xfrm rot="-10800000" flipV="1">
            <a:off x="2870703" y="2803730"/>
            <a:ext cx="197343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クレスト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Ｃ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、Ｄ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06" name="Rectangle 14"/>
          <p:cNvSpPr>
            <a:spLocks noChangeArrowheads="1"/>
          </p:cNvSpPr>
          <p:nvPr/>
        </p:nvSpPr>
        <p:spPr bwMode="auto">
          <a:xfrm>
            <a:off x="5516468" y="2701308"/>
            <a:ext cx="195112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タータン、オケロゴ　クレスト大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Ｅ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グレー　、Ｆ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ゴールド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09" name="Rectangle 14"/>
          <p:cNvSpPr>
            <a:spLocks noChangeArrowheads="1"/>
          </p:cNvSpPr>
          <p:nvPr/>
        </p:nvSpPr>
        <p:spPr bwMode="auto">
          <a:xfrm>
            <a:off x="447847" y="5280145"/>
            <a:ext cx="217739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Ｇ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紺、Ｈ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Q…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グレー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53" y="401533"/>
            <a:ext cx="607300" cy="47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anai\Desktop\ネクタイ\P8240037 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25"/>
          <a:stretch/>
        </p:blipFill>
        <p:spPr bwMode="auto">
          <a:xfrm>
            <a:off x="2896687" y="848305"/>
            <a:ext cx="1977323" cy="15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nai\Desktop\ネクタイ\P8240025　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511"/>
          <a:stretch/>
        </p:blipFill>
        <p:spPr bwMode="auto">
          <a:xfrm>
            <a:off x="407862" y="948245"/>
            <a:ext cx="2114544" cy="15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nai\Desktop\ネクタイ\P8240043 5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322"/>
          <a:stretch/>
        </p:blipFill>
        <p:spPr bwMode="auto">
          <a:xfrm>
            <a:off x="5257005" y="967242"/>
            <a:ext cx="1977353" cy="15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nai\Desktop\ネクタイ\P8240063 5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4"/>
          <a:stretch/>
        </p:blipFill>
        <p:spPr bwMode="auto">
          <a:xfrm>
            <a:off x="5368432" y="3179123"/>
            <a:ext cx="2015618" cy="16917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61764"/>
              </p:ext>
            </p:extLst>
          </p:nvPr>
        </p:nvGraphicFramePr>
        <p:xfrm>
          <a:off x="144175" y="9539367"/>
          <a:ext cx="7466895" cy="73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88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会社名　</a:t>
                      </a:r>
                      <a:r>
                        <a:rPr lang="ja-JP" altLang="en-US" sz="1100" b="1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所属</a:t>
                      </a:r>
                      <a:r>
                        <a:rPr lang="ja-JP" altLang="en-US" sz="1100" b="1">
                          <a:solidFill>
                            <a:schemeClr val="tx1"/>
                          </a:solidFill>
                        </a:rPr>
                        <a:t>​　　お名前</a:t>
                      </a:r>
                      <a:endParaRPr kumimoji="1" lang="en-US" altLang="ja-JP" sz="1100" b="1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100" b="1"/>
                        <a:t>ご住所</a:t>
                      </a:r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b="1" dirty="0"/>
                        <a:t>〒</a:t>
                      </a:r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9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/>
                        <a:t>ご連絡先ＴＥＬ</a:t>
                      </a:r>
                      <a:endParaRPr kumimoji="1" lang="en-US" altLang="ja-JP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Rectangle 648"/>
          <p:cNvSpPr>
            <a:spLocks noChangeArrowheads="1"/>
          </p:cNvSpPr>
          <p:nvPr/>
        </p:nvSpPr>
        <p:spPr bwMode="auto">
          <a:xfrm>
            <a:off x="55982" y="170261"/>
            <a:ext cx="65258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(</a:t>
            </a:r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公社</a:t>
            </a:r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)</a:t>
            </a:r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ツーリズムおおいた　おんせん県グッズ 好評販売中！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HGS明朝B"/>
              <a:ea typeface="HGS明朝B"/>
              <a:cs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955" y="101140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55079" y="1743543"/>
            <a:ext cx="26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B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64865" y="1166256"/>
            <a:ext cx="33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C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302365" y="1925250"/>
            <a:ext cx="35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D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35316" y="2165449"/>
            <a:ext cx="3127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F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96103" y="4435894"/>
            <a:ext cx="458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L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66920" y="7095619"/>
            <a:ext cx="177923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800" dirty="0">
                <a:ea typeface="ＭＳ Ｐゴシック"/>
              </a:rPr>
              <a:t>通常</a:t>
            </a:r>
            <a:r>
              <a:rPr lang="en-US" altLang="ja-JP" sz="800" dirty="0">
                <a:ea typeface="ＭＳ Ｐゴシック"/>
              </a:rPr>
              <a:t>1,391</a:t>
            </a:r>
            <a:r>
              <a:rPr lang="ja-JP" altLang="en-US" sz="800" dirty="0">
                <a:ea typeface="ＭＳ Ｐゴシック"/>
              </a:rPr>
              <a:t>円（税抜）</a:t>
            </a:r>
            <a:r>
              <a:rPr lang="en-US" altLang="ja-JP" sz="800" dirty="0">
                <a:ea typeface="ＭＳ Ｐゴシック"/>
              </a:rPr>
              <a:t>1,530.1</a:t>
            </a:r>
            <a:r>
              <a:rPr lang="ja-JP" altLang="en-US" sz="800" dirty="0">
                <a:ea typeface="ＭＳ Ｐゴシック"/>
              </a:rPr>
              <a:t>円（税込）の</a:t>
            </a:r>
            <a:r>
              <a:rPr kumimoji="1" lang="ja-JP" altLang="en-US" sz="800" dirty="0">
                <a:ea typeface="ＭＳ Ｐゴシック"/>
              </a:rPr>
              <a:t>ところ、</a:t>
            </a:r>
            <a:r>
              <a:rPr lang="ja-JP" altLang="en-US" sz="800" dirty="0">
                <a:ea typeface="ＭＳ Ｐゴシック"/>
              </a:rPr>
              <a:t>卸売/委託/会員</a:t>
            </a:r>
            <a:r>
              <a:rPr kumimoji="1" lang="ja-JP" altLang="en-US" sz="800" dirty="0">
                <a:ea typeface="ＭＳ Ｐゴシック"/>
              </a:rPr>
              <a:t>様価格にて</a:t>
            </a:r>
            <a:endParaRPr lang="ja-JP" altLang="en-US" sz="800" dirty="0">
              <a:ea typeface="ＭＳ Ｐゴシック"/>
              <a:cs typeface="Calibri"/>
            </a:endParaRPr>
          </a:p>
        </p:txBody>
      </p:sp>
      <p:sp>
        <p:nvSpPr>
          <p:cNvPr id="5" name="十角形 4"/>
          <p:cNvSpPr/>
          <p:nvPr/>
        </p:nvSpPr>
        <p:spPr>
          <a:xfrm>
            <a:off x="6492494" y="70350"/>
            <a:ext cx="1046899" cy="735008"/>
          </a:xfrm>
          <a:prstGeom prst="dec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400">
                <a:solidFill>
                  <a:srgbClr val="FF0000"/>
                </a:solidFill>
                <a:latin typeface="HGPｺﾞｼｯｸE"/>
                <a:ea typeface="HGPｺﾞｼｯｸE"/>
              </a:rPr>
              <a:t>R５</a:t>
            </a:r>
            <a:r>
              <a:rPr kumimoji="1" lang="ja-JP" altLang="en-US" sz="1400">
                <a:solidFill>
                  <a:srgbClr val="FF0000"/>
                </a:solidFill>
                <a:latin typeface="HGPｺﾞｼｯｸE"/>
                <a:ea typeface="HGPｺﾞｼｯｸE"/>
              </a:rPr>
              <a:t>年</a:t>
            </a:r>
            <a:endParaRPr lang="en-US" altLang="ja-JP" sz="1400" dirty="0">
              <a:solidFill>
                <a:srgbClr val="FF0000"/>
              </a:solidFill>
              <a:latin typeface="HGPｺﾞｼｯｸE"/>
              <a:ea typeface="HGPｺﾞｼｯｸE"/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ネクタイ</a:t>
            </a:r>
          </a:p>
        </p:txBody>
      </p:sp>
      <p:sp>
        <p:nvSpPr>
          <p:cNvPr id="65" name="Rectangle 458"/>
          <p:cNvSpPr>
            <a:spLocks noChangeArrowheads="1"/>
          </p:cNvSpPr>
          <p:nvPr/>
        </p:nvSpPr>
        <p:spPr bwMode="auto">
          <a:xfrm>
            <a:off x="441614" y="7454159"/>
            <a:ext cx="897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チェック</a:t>
            </a:r>
            <a:r>
              <a:rPr lang="ja-JP" altLang="en-US" sz="1400" dirty="0">
                <a:solidFill>
                  <a:srgbClr val="F39800"/>
                </a:solidFill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３</a:t>
            </a:r>
            <a:endParaRPr lang="en-US" altLang="ja-JP" sz="1400" dirty="0">
              <a:solidFill>
                <a:srgbClr val="F39800"/>
              </a:solidFill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449343" y="7742097"/>
            <a:ext cx="238587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タータン小、オケロゴ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M…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N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7" name="Rectangle 458"/>
          <p:cNvSpPr>
            <a:spLocks noChangeArrowheads="1"/>
          </p:cNvSpPr>
          <p:nvPr/>
        </p:nvSpPr>
        <p:spPr bwMode="auto">
          <a:xfrm rot="10800000" flipV="1">
            <a:off x="2769271" y="7461737"/>
            <a:ext cx="12662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solidFill>
                  <a:srgbClr val="F39800"/>
                </a:solidFill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小紋柄</a:t>
            </a:r>
            <a:endParaRPr lang="en-US" altLang="ja-JP" sz="1400" dirty="0">
              <a:solidFill>
                <a:srgbClr val="F39800"/>
              </a:solidFill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2924229" y="7710610"/>
            <a:ext cx="164398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O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ベージュ　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P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21113942">
            <a:off x="406558" y="2443663"/>
            <a:ext cx="372165" cy="57374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>
              <a:rot lat="7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 rot="21113942">
            <a:off x="1311192" y="2974986"/>
            <a:ext cx="532000" cy="6585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7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6" y="3152214"/>
            <a:ext cx="2184239" cy="1746262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538892" y="3282798"/>
            <a:ext cx="44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G</a:t>
            </a:r>
            <a:endParaRPr kumimoji="1" lang="ja-JP" altLang="en-US" sz="14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14983" y="4585270"/>
            <a:ext cx="27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H</a:t>
            </a:r>
            <a:endParaRPr kumimoji="1" lang="ja-JP" altLang="en-US" sz="1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680029" y="4604950"/>
            <a:ext cx="87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+mn-ea"/>
              </a:rPr>
              <a:t>Q</a:t>
            </a:r>
            <a:r>
              <a:rPr lang="ja-JP" altLang="en-US" sz="1000" dirty="0">
                <a:latin typeface="+mj-ea"/>
                <a:ea typeface="+mj-ea"/>
              </a:rPr>
              <a:t>（</a:t>
            </a:r>
            <a:r>
              <a:rPr lang="ja-JP" altLang="en-US" sz="1000" b="1" dirty="0">
                <a:latin typeface="+mj-ea"/>
                <a:ea typeface="+mj-ea"/>
              </a:rPr>
              <a:t>グレー</a:t>
            </a:r>
            <a:r>
              <a:rPr lang="ja-JP" altLang="en-US" sz="1000" dirty="0">
                <a:latin typeface="+mj-ea"/>
                <a:ea typeface="+mj-ea"/>
              </a:rPr>
              <a:t>）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45" y="3175240"/>
            <a:ext cx="2187779" cy="1746544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2995866" y="3391292"/>
            <a:ext cx="27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I</a:t>
            </a:r>
            <a:endParaRPr kumimoji="1" lang="ja-JP" altLang="en-US" sz="1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180653" y="4582594"/>
            <a:ext cx="27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+mj-ea"/>
                <a:ea typeface="+mj-ea"/>
              </a:rPr>
              <a:t>J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444558" y="4558248"/>
            <a:ext cx="66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+mn-ea"/>
              </a:rPr>
              <a:t>R</a:t>
            </a:r>
            <a:r>
              <a:rPr lang="ja-JP" altLang="en-US" sz="1000" dirty="0">
                <a:latin typeface="+mj-ea"/>
                <a:ea typeface="+mj-ea"/>
              </a:rPr>
              <a:t>（紺）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5658254"/>
            <a:ext cx="2233083" cy="1756747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622701" y="6071864"/>
            <a:ext cx="69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</a:t>
            </a:r>
            <a:r>
              <a:rPr kumimoji="1" lang="ja-JP" altLang="en-US" sz="1000" dirty="0"/>
              <a:t>（紺）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686156" y="7107836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</a:t>
            </a:r>
            <a:r>
              <a:rPr kumimoji="1" lang="ja-JP" altLang="en-US" sz="1000" dirty="0"/>
              <a:t>（エンジ）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27623" y="5840623"/>
            <a:ext cx="1037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Ｏ</a:t>
            </a:r>
            <a:r>
              <a:rPr kumimoji="1" lang="ja-JP" altLang="en-US" sz="1050" dirty="0"/>
              <a:t>（ベージュ）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218819" y="6955369"/>
            <a:ext cx="1037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Ｐ</a:t>
            </a:r>
            <a:r>
              <a:rPr kumimoji="1" lang="ja-JP" altLang="en-US" sz="1050" dirty="0"/>
              <a:t>（紺）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6B91F-5B49-BCC7-B26C-E26FABF01FC2}"/>
              </a:ext>
            </a:extLst>
          </p:cNvPr>
          <p:cNvSpPr txBox="1"/>
          <p:nvPr/>
        </p:nvSpPr>
        <p:spPr>
          <a:xfrm>
            <a:off x="8931140" y="5228360"/>
            <a:ext cx="2743200" cy="4010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2" name="表 13">
            <a:extLst>
              <a:ext uri="{FF2B5EF4-FFF2-40B4-BE49-F238E27FC236}">
                <a16:creationId xmlns:a16="http://schemas.microsoft.com/office/drawing/2014/main" id="{5EAF5BF0-C8C5-BB10-2ADA-F912EE90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41782"/>
              </p:ext>
            </p:extLst>
          </p:nvPr>
        </p:nvGraphicFramePr>
        <p:xfrm>
          <a:off x="128587" y="8223719"/>
          <a:ext cx="6082284" cy="11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258">
                  <a:extLst>
                    <a:ext uri="{9D8B030D-6E8A-4147-A177-3AD203B41FA5}">
                      <a16:colId xmlns:a16="http://schemas.microsoft.com/office/drawing/2014/main" val="1872675102"/>
                    </a:ext>
                  </a:extLst>
                </a:gridCol>
                <a:gridCol w="866671">
                  <a:extLst>
                    <a:ext uri="{9D8B030D-6E8A-4147-A177-3AD203B41FA5}">
                      <a16:colId xmlns:a16="http://schemas.microsoft.com/office/drawing/2014/main" val="1475761303"/>
                    </a:ext>
                  </a:extLst>
                </a:gridCol>
                <a:gridCol w="866671">
                  <a:extLst>
                    <a:ext uri="{9D8B030D-6E8A-4147-A177-3AD203B41FA5}">
                      <a16:colId xmlns:a16="http://schemas.microsoft.com/office/drawing/2014/main" val="164886836"/>
                    </a:ext>
                  </a:extLst>
                </a:gridCol>
                <a:gridCol w="866671">
                  <a:extLst>
                    <a:ext uri="{9D8B030D-6E8A-4147-A177-3AD203B41FA5}">
                      <a16:colId xmlns:a16="http://schemas.microsoft.com/office/drawing/2014/main" val="2881900842"/>
                    </a:ext>
                  </a:extLst>
                </a:gridCol>
                <a:gridCol w="942092">
                  <a:extLst>
                    <a:ext uri="{9D8B030D-6E8A-4147-A177-3AD203B41FA5}">
                      <a16:colId xmlns:a16="http://schemas.microsoft.com/office/drawing/2014/main" val="2524151241"/>
                    </a:ext>
                  </a:extLst>
                </a:gridCol>
                <a:gridCol w="791250">
                  <a:extLst>
                    <a:ext uri="{9D8B030D-6E8A-4147-A177-3AD203B41FA5}">
                      <a16:colId xmlns:a16="http://schemas.microsoft.com/office/drawing/2014/main" val="420614454"/>
                    </a:ext>
                  </a:extLst>
                </a:gridCol>
                <a:gridCol w="866671">
                  <a:extLst>
                    <a:ext uri="{9D8B030D-6E8A-4147-A177-3AD203B41FA5}">
                      <a16:colId xmlns:a16="http://schemas.microsoft.com/office/drawing/2014/main" val="470469836"/>
                    </a:ext>
                  </a:extLst>
                </a:gridCol>
              </a:tblGrid>
              <a:tr h="66723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</a:t>
                      </a:r>
                      <a:r>
                        <a:rPr kumimoji="1" lang="ja-JP" altLang="en-US" dirty="0"/>
                        <a:t>　</a:t>
                      </a:r>
                      <a:br>
                        <a:rPr kumimoji="1" lang="en-US" altLang="ja-JP" dirty="0"/>
                      </a:br>
                      <a:r>
                        <a:rPr kumimoji="1" lang="ja-JP" altLang="en-US" sz="1000" dirty="0"/>
                        <a:t>在庫切れ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95469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ja-JP" altLang="en-US" sz="1000" dirty="0"/>
                        <a:t>在庫切れ</a:t>
                      </a:r>
                      <a:endParaRPr kumimoji="1" lang="en-US" altLang="ja-JP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26772"/>
                  </a:ext>
                </a:extLst>
              </a:tr>
            </a:tbl>
          </a:graphicData>
        </a:graphic>
      </p:graphicFrame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0EC7760-B71E-A6D1-F30A-8F4B8F69E7C8}"/>
              </a:ext>
            </a:extLst>
          </p:cNvPr>
          <p:cNvSpPr txBox="1"/>
          <p:nvPr/>
        </p:nvSpPr>
        <p:spPr>
          <a:xfrm>
            <a:off x="8926390" y="5215267"/>
            <a:ext cx="5857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ご購入ご希望の方は、上記の欄に個数をご記入の上、</a:t>
            </a:r>
            <a:r>
              <a:rPr lang="en-US" altLang="ja-JP" sz="2400" dirty="0">
                <a:latin typeface="+mj-ea"/>
                <a:ea typeface="+mj-ea"/>
              </a:rPr>
              <a:t>FAX</a:t>
            </a:r>
            <a:r>
              <a:rPr lang="ja-JP" altLang="en-US" sz="2400" dirty="0">
                <a:latin typeface="+mj-ea"/>
                <a:ea typeface="+mj-ea"/>
              </a:rPr>
              <a:t>もしくはメールにてご連絡ください。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支払方法など、詳細を折り返しご連絡させて頂きます。（○送付にて</a:t>
            </a:r>
            <a:endParaRPr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BC517CA-034A-7250-FF33-0ADE7889B040}"/>
              </a:ext>
            </a:extLst>
          </p:cNvPr>
          <p:cNvSpPr txBox="1"/>
          <p:nvPr/>
        </p:nvSpPr>
        <p:spPr>
          <a:xfrm>
            <a:off x="8402478" y="2909673"/>
            <a:ext cx="745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お受取りの場合、送料別途）</a:t>
            </a:r>
            <a:endParaRPr lang="en-US" altLang="ja-JP" sz="2400" dirty="0">
              <a:latin typeface="+mj-ea"/>
              <a:ea typeface="+mj-ea"/>
            </a:endParaRP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635ABF75-3374-698F-9401-09339AE71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33818"/>
              </p:ext>
            </p:extLst>
          </p:nvPr>
        </p:nvGraphicFramePr>
        <p:xfrm>
          <a:off x="6263638" y="8223718"/>
          <a:ext cx="1383350" cy="118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950">
                  <a:extLst>
                    <a:ext uri="{9D8B030D-6E8A-4147-A177-3AD203B41FA5}">
                      <a16:colId xmlns:a16="http://schemas.microsoft.com/office/drawing/2014/main" val="143808068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718433559"/>
                    </a:ext>
                  </a:extLst>
                </a:gridCol>
              </a:tblGrid>
              <a:tr h="66854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59559"/>
                  </a:ext>
                </a:extLst>
              </a:tr>
              <a:tr h="51727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9956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FFC896-FA12-37DD-308E-105E06118913}"/>
              </a:ext>
            </a:extLst>
          </p:cNvPr>
          <p:cNvSpPr txBox="1"/>
          <p:nvPr/>
        </p:nvSpPr>
        <p:spPr>
          <a:xfrm>
            <a:off x="5495465" y="3455471"/>
            <a:ext cx="290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6E08FC-757F-B132-7139-A4F555C3645E}"/>
              </a:ext>
            </a:extLst>
          </p:cNvPr>
          <p:cNvSpPr txBox="1"/>
          <p:nvPr/>
        </p:nvSpPr>
        <p:spPr>
          <a:xfrm>
            <a:off x="5423462" y="1281306"/>
            <a:ext cx="186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539690946BE54DBC8B7E8BCEF448DD" ma:contentTypeVersion="10" ma:contentTypeDescription="新しいドキュメントを作成します。" ma:contentTypeScope="" ma:versionID="3ed93e28653da95363eb2ef88c5f71b4">
  <xsd:schema xmlns:xsd="http://www.w3.org/2001/XMLSchema" xmlns:xs="http://www.w3.org/2001/XMLSchema" xmlns:p="http://schemas.microsoft.com/office/2006/metadata/properties" xmlns:ns2="745eb28f-accb-4a58-bfdf-1da17ced041d" xmlns:ns3="e0995c5e-fb24-4ab3-9288-68c7331a4bcf" targetNamespace="http://schemas.microsoft.com/office/2006/metadata/properties" ma:root="true" ma:fieldsID="076a25c13b301533c1eaeaaa78c7e39b" ns2:_="" ns3:_="">
    <xsd:import namespace="745eb28f-accb-4a58-bfdf-1da17ced041d"/>
    <xsd:import namespace="e0995c5e-fb24-4ab3-9288-68c7331a4b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eb28f-accb-4a58-bfdf-1da17ced0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8362b3f2-9331-4896-a5d0-d66b495cb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95c5e-fb24-4ab3-9288-68c7331a4bc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decf6fd-02f6-48ff-8525-827ef4fa8e16}" ma:internalName="TaxCatchAll" ma:showField="CatchAllData" ma:web="e0995c5e-fb24-4ab3-9288-68c7331a4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95c5e-fb24-4ab3-9288-68c7331a4bcf" xsi:nil="true"/>
    <lcf76f155ced4ddcb4097134ff3c332f xmlns="745eb28f-accb-4a58-bfdf-1da17ced04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791474-0B49-4237-BDDB-F6D471EDA9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49FB2-6BF6-4965-ADF0-EF4E215F0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eb28f-accb-4a58-bfdf-1da17ced041d"/>
    <ds:schemaRef ds:uri="e0995c5e-fb24-4ab3-9288-68c7331a4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2898F0-1C3D-4CED-A2B6-6F5862E4195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0995c5e-fb24-4ab3-9288-68c7331a4bcf"/>
    <ds:schemaRef ds:uri="745eb28f-accb-4a58-bfdf-1da17ced04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372</Words>
  <Application>Microsoft Office PowerPoint</Application>
  <PresentationFormat>ユーザー設定</PresentationFormat>
  <Paragraphs>86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HGS創英角ｺﾞｼｯｸUB</vt:lpstr>
      <vt:lpstr>HGS明朝B</vt:lpstr>
      <vt:lpstr>HG創英角ｺﾞｼｯｸUB</vt:lpstr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471</cp:revision>
  <dcterms:created xsi:type="dcterms:W3CDTF">2014-07-29T05:43:34Z</dcterms:created>
  <dcterms:modified xsi:type="dcterms:W3CDTF">2023-10-06T03:17:08Z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0x0101002A539690946BE54DBC8B7E8BCEF448DD</vt:lpwstr>
  </property>
  <property fmtid="{D5CDD505-2E9C-101B-9397-08002B2CF9AE}" pid="3" name="MediaServiceImageTags">
    <vt:lpwstr/>
  </property>
</Properties>
</file>