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EB6D8E"/>
    <a:srgbClr val="F39800"/>
    <a:srgbClr val="FD6567"/>
    <a:srgbClr val="FD7271"/>
    <a:srgbClr val="640000"/>
    <a:srgbClr val="FFC000"/>
    <a:srgbClr val="3E0000"/>
    <a:srgbClr val="B00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65" autoAdjust="0"/>
  </p:normalViewPr>
  <p:slideViewPr>
    <p:cSldViewPr snapToGrid="0">
      <p:cViewPr varScale="1">
        <p:scale>
          <a:sx n="65" d="100"/>
          <a:sy n="65" d="100"/>
        </p:scale>
        <p:origin x="3252" y="48"/>
      </p:cViewPr>
      <p:guideLst>
        <p:guide orient="horz" pos="3435"/>
        <p:guide pos="2449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D142A9D4-7D89-4DCA-9FB8-18F202F640D4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9B5DE51-1871-4CAD-8B65-96FC7C47E3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6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68" tIns="45783" rIns="91568" bIns="457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6" cy="498693"/>
          </a:xfrm>
          <a:prstGeom prst="rect">
            <a:avLst/>
          </a:prstGeom>
        </p:spPr>
        <p:txBody>
          <a:bodyPr vert="horz" lIns="91568" tIns="45783" rIns="91568" bIns="4578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2024/3/5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3" rIns="91568" bIns="457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568" tIns="45783" rIns="91568" bIns="457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68" tIns="45783" rIns="91568" bIns="457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8" tIns="45783" rIns="91568" bIns="4578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41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06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wellenetz-temp\Desktop\ppt\2014\アスクルチラシ6月分\wellenetz制作\新規0703\デザイナー変換\ASKUL_chirashi_food_re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1" b="-425"/>
          <a:stretch>
            <a:fillRect/>
          </a:stretch>
        </p:blipFill>
        <p:spPr bwMode="auto">
          <a:xfrm>
            <a:off x="-3176" y="221226"/>
            <a:ext cx="7778751" cy="1068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" b="99715" l="1551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14" y="5679239"/>
            <a:ext cx="2175851" cy="17653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034924" y="5496637"/>
            <a:ext cx="2677971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36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1</a:t>
            </a:r>
            <a:r>
              <a:rPr kumimoji="1" lang="ja-JP" altLang="en-US" sz="36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本</a:t>
            </a:r>
            <a:r>
              <a:rPr lang="en-US" altLang="ja-JP" sz="3600" dirty="0">
                <a:solidFill>
                  <a:srgbClr val="EB6D8E"/>
                </a:solidFill>
                <a:latin typeface="HG創英角ｺﾞｼｯｸUB"/>
                <a:ea typeface="HG創英角ｺﾞｼｯｸUB"/>
                <a:cs typeface="ＭＳ Ｐゴシック" pitchFamily="50" charset="-128"/>
              </a:rPr>
              <a:t>2,100</a:t>
            </a:r>
            <a:r>
              <a:rPr kumimoji="1" lang="ja-JP" altLang="en-US" sz="36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円</a:t>
            </a:r>
            <a:endParaRPr kumimoji="1" lang="en-US" altLang="ja-JP" sz="3600" b="0" i="0" u="none" strike="noStrike" cap="none" normalizeH="0" baseline="0" dirty="0">
              <a:ln>
                <a:noFill/>
              </a:ln>
              <a:solidFill>
                <a:srgbClr val="EB6D8E"/>
              </a:solidFill>
              <a:effectLst/>
              <a:latin typeface="HG創英角ｺﾞｼｯｸUB"/>
              <a:ea typeface="HG創英角ｺﾞｼｯｸUB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　　　　　　　</a:t>
            </a:r>
            <a:r>
              <a:rPr kumimoji="1" lang="en-US" altLang="ja-JP" sz="18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(</a:t>
            </a: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税抜</a:t>
            </a:r>
            <a:r>
              <a:rPr kumimoji="1" lang="en-US" altLang="ja-JP" sz="18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600" dirty="0">
                <a:solidFill>
                  <a:srgbClr val="EB6D8E"/>
                </a:solidFill>
                <a:latin typeface="HG創英角ｺﾞｼｯｸUB"/>
                <a:ea typeface="HG創英角ｺﾞｼｯｸUB"/>
                <a:cs typeface="ＭＳ Ｐゴシック" pitchFamily="50" charset="-128"/>
              </a:rPr>
              <a:t>　</a:t>
            </a:r>
            <a:r>
              <a:rPr lang="en-US" altLang="ja-JP" sz="3600" dirty="0">
                <a:solidFill>
                  <a:srgbClr val="EB6D8E"/>
                </a:solidFill>
                <a:latin typeface="HG創英角ｺﾞｼｯｸUB"/>
                <a:ea typeface="HG創英角ｺﾞｼｯｸUB"/>
                <a:cs typeface="ＭＳ Ｐゴシック" pitchFamily="50" charset="-128"/>
              </a:rPr>
              <a:t>2,310</a:t>
            </a:r>
            <a:r>
              <a:rPr lang="ja-JP" altLang="en-US" sz="3600" dirty="0">
                <a:solidFill>
                  <a:srgbClr val="EB6D8E"/>
                </a:solidFill>
                <a:latin typeface="HG創英角ｺﾞｼｯｸUB"/>
                <a:ea typeface="HG創英角ｺﾞｼｯｸUB"/>
                <a:cs typeface="ＭＳ Ｐゴシック" pitchFamily="50" charset="-128"/>
              </a:rPr>
              <a:t>円</a:t>
            </a:r>
            <a:endParaRPr lang="en-US" altLang="ja-JP" sz="3600" dirty="0">
              <a:solidFill>
                <a:srgbClr val="EB6D8E"/>
              </a:solidFill>
              <a:latin typeface="HG創英角ｺﾞｼｯｸUB"/>
              <a:ea typeface="HG創英角ｺﾞｼｯｸUB"/>
              <a:cs typeface="ＭＳ Ｐゴシック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8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　　　　　　　　</a:t>
            </a:r>
            <a:r>
              <a:rPr kumimoji="1" lang="en-US" altLang="ja-JP" sz="18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(</a:t>
            </a:r>
            <a:r>
              <a:rPr kumimoji="1" lang="ja-JP" altLang="en-US" sz="18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税込</a:t>
            </a:r>
            <a:r>
              <a:rPr kumimoji="1" lang="en-US" altLang="ja-JP" sz="18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創英角ｺﾞｼｯｸUB"/>
                <a:ea typeface="HG創英角ｺﾞｼｯｸUB"/>
                <a:cs typeface="ＭＳ Ｐゴシック" pitchFamily="50" charset="-128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ja-JP" sz="1800" b="0" i="0" u="none" strike="noStrike" cap="none" normalizeH="0" baseline="0" dirty="0">
              <a:ln>
                <a:noFill/>
              </a:ln>
              <a:effectLst/>
              <a:latin typeface="HG創英角ｺﾞｼｯｸUB"/>
              <a:ea typeface="HG創英角ｺﾞｼｯｸUB"/>
              <a:cs typeface="ＭＳ Ｐゴシック" pitchFamily="50" charset="-128"/>
            </a:endParaRPr>
          </a:p>
        </p:txBody>
      </p:sp>
      <p:sp>
        <p:nvSpPr>
          <p:cNvPr id="2259" name="Rectangle 211"/>
          <p:cNvSpPr>
            <a:spLocks noChangeArrowheads="1"/>
          </p:cNvSpPr>
          <p:nvPr/>
        </p:nvSpPr>
        <p:spPr bwMode="auto">
          <a:xfrm>
            <a:off x="2872560" y="4950489"/>
            <a:ext cx="8835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ストライプ</a:t>
            </a:r>
            <a:endParaRPr kumimoji="1" lang="ja-JP" sz="1200" b="0" i="0" u="none" strike="noStrike" cap="none" normalizeH="0" baseline="0" dirty="0">
              <a:ln>
                <a:noFill/>
              </a:ln>
              <a:solidFill>
                <a:srgbClr val="F39800"/>
              </a:solidFill>
              <a:effectLst/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2310" name="Rectangle 262"/>
          <p:cNvSpPr>
            <a:spLocks noChangeArrowheads="1"/>
          </p:cNvSpPr>
          <p:nvPr/>
        </p:nvSpPr>
        <p:spPr bwMode="auto">
          <a:xfrm>
            <a:off x="5352057" y="4927084"/>
            <a:ext cx="22176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ロイヤルクレスト</a:t>
            </a:r>
            <a:endParaRPr kumimoji="1" 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2365" name="Rectangle 317"/>
          <p:cNvSpPr>
            <a:spLocks noChangeArrowheads="1"/>
          </p:cNvSpPr>
          <p:nvPr/>
        </p:nvSpPr>
        <p:spPr bwMode="auto">
          <a:xfrm>
            <a:off x="5457773" y="2522424"/>
            <a:ext cx="13383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チェック２</a:t>
            </a:r>
            <a:endParaRPr kumimoji="1" lang="ja-JP" sz="1200" b="0" i="0" u="none" strike="noStrike" cap="none" normalizeH="0" baseline="0" dirty="0">
              <a:ln>
                <a:noFill/>
              </a:ln>
              <a:solidFill>
                <a:srgbClr val="F39800"/>
              </a:solidFill>
              <a:effectLst/>
              <a:latin typeface="HGS創英角ｺﾞｼｯｸUB" pitchFamily="50" charset="-128"/>
              <a:ea typeface="HGS創英角ｺﾞｼｯｸUB" pitchFamily="50" charset="-128"/>
              <a:cs typeface="ＭＳ Ｐゴシック" pitchFamily="50" charset="-128"/>
            </a:endParaRPr>
          </a:p>
        </p:txBody>
      </p:sp>
      <p:sp>
        <p:nvSpPr>
          <p:cNvPr id="2416" name="Rectangle 368"/>
          <p:cNvSpPr>
            <a:spLocks noChangeArrowheads="1"/>
          </p:cNvSpPr>
          <p:nvPr/>
        </p:nvSpPr>
        <p:spPr bwMode="auto">
          <a:xfrm>
            <a:off x="379041" y="5015641"/>
            <a:ext cx="10772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solidFill>
                  <a:srgbClr val="F39800"/>
                </a:solidFill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ハートドット２</a:t>
            </a:r>
            <a:endParaRPr kumimoji="1" lang="ja-JP" sz="1200" b="0" i="0" u="none" strike="noStrike" cap="none" normalizeH="0" baseline="0" dirty="0">
              <a:ln>
                <a:noFill/>
              </a:ln>
              <a:solidFill>
                <a:srgbClr val="F39800"/>
              </a:solidFill>
              <a:effectLst/>
              <a:latin typeface="HGS創英角ｺﾞｼｯｸUB" pitchFamily="50" charset="-128"/>
              <a:ea typeface="HGS創英角ｺﾞｼｯｸUB" pitchFamily="50" charset="-128"/>
              <a:cs typeface="ＭＳ Ｐゴシック" pitchFamily="50" charset="-128"/>
            </a:endParaRPr>
          </a:p>
        </p:txBody>
      </p:sp>
      <p:sp>
        <p:nvSpPr>
          <p:cNvPr id="2506" name="Rectangle 458"/>
          <p:cNvSpPr>
            <a:spLocks noChangeArrowheads="1"/>
          </p:cNvSpPr>
          <p:nvPr/>
        </p:nvSpPr>
        <p:spPr bwMode="auto">
          <a:xfrm>
            <a:off x="394871" y="2544016"/>
            <a:ext cx="7694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チェック</a:t>
            </a:r>
            <a:r>
              <a:rPr lang="ja-JP" altLang="en-US" sz="1200" dirty="0">
                <a:solidFill>
                  <a:srgbClr val="F39800"/>
                </a:solidFill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１</a:t>
            </a:r>
            <a:endParaRPr lang="en-US" altLang="ja-JP" sz="1200" dirty="0">
              <a:solidFill>
                <a:srgbClr val="F39800"/>
              </a:solidFill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2637" name="Rectangle 589"/>
          <p:cNvSpPr>
            <a:spLocks noChangeArrowheads="1"/>
          </p:cNvSpPr>
          <p:nvPr/>
        </p:nvSpPr>
        <p:spPr bwMode="auto">
          <a:xfrm>
            <a:off x="3164014" y="2519914"/>
            <a:ext cx="13340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ハートドット１</a:t>
            </a:r>
            <a:endParaRPr kumimoji="1" lang="ja-JP" sz="1200" b="0" i="0" u="none" strike="noStrike" cap="none" normalizeH="0" baseline="0" dirty="0">
              <a:ln>
                <a:noFill/>
              </a:ln>
              <a:solidFill>
                <a:srgbClr val="F39800"/>
              </a:solidFill>
              <a:effectLst/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2690" name="Rectangle 642"/>
          <p:cNvSpPr>
            <a:spLocks noChangeArrowheads="1"/>
          </p:cNvSpPr>
          <p:nvPr/>
        </p:nvSpPr>
        <p:spPr bwMode="auto">
          <a:xfrm>
            <a:off x="281001" y="428647"/>
            <a:ext cx="60666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EB6D8E"/>
                </a:solidFill>
                <a:latin typeface="HGS明朝B"/>
                <a:ea typeface="HGS明朝B"/>
                <a:cs typeface="ＭＳ Ｐゴシック" pitchFamily="50" charset="-128"/>
              </a:rPr>
              <a:t> </a:t>
            </a:r>
            <a:r>
              <a:rPr lang="ja-JP" altLang="en-US" sz="1400" dirty="0">
                <a:solidFill>
                  <a:srgbClr val="EB6D8E"/>
                </a:solidFill>
                <a:latin typeface="HGS創英角ｺﾞｼｯｸUB"/>
                <a:ea typeface="HGS創英角ｺﾞｼｯｸUB"/>
                <a:cs typeface="ＭＳ Ｐゴシック" pitchFamily="50" charset="-128"/>
              </a:rPr>
              <a:t>おんせん県おおいたロゴ入りネクタイ注文票（一般販売価格）</a:t>
            </a:r>
            <a:endParaRPr lang="ja-JP" altLang="en-US" sz="1400" dirty="0">
              <a:solidFill>
                <a:srgbClr val="EB6D8E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ＭＳ Ｐゴシック" pitchFamily="50" charset="-128"/>
            </a:endParaRPr>
          </a:p>
        </p:txBody>
      </p:sp>
      <p:sp>
        <p:nvSpPr>
          <p:cNvPr id="2710" name="Rectangle 662"/>
          <p:cNvSpPr>
            <a:spLocks noChangeArrowheads="1"/>
          </p:cNvSpPr>
          <p:nvPr/>
        </p:nvSpPr>
        <p:spPr bwMode="auto">
          <a:xfrm>
            <a:off x="5302930" y="10335721"/>
            <a:ext cx="227926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開所時間　</a:t>
            </a:r>
            <a:r>
              <a:rPr lang="en-US" altLang="ja-JP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9</a:t>
            </a:r>
            <a:r>
              <a:rPr lang="ja-JP" altLang="en-US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：</a:t>
            </a:r>
            <a:r>
              <a:rPr lang="en-US" altLang="ja-JP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00</a:t>
            </a:r>
            <a:r>
              <a:rPr lang="ja-JP" altLang="en-US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～</a:t>
            </a:r>
            <a:r>
              <a:rPr lang="en-US" altLang="ja-JP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17</a:t>
            </a:r>
            <a:r>
              <a:rPr lang="ja-JP" altLang="en-US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：</a:t>
            </a:r>
            <a:r>
              <a:rPr lang="en-US" altLang="ja-JP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30</a:t>
            </a:r>
            <a:r>
              <a:rPr lang="ja-JP" altLang="en-US" sz="8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（土日祝休）</a:t>
            </a:r>
            <a:endParaRPr lang="en-US" altLang="ja-JP" sz="800" dirty="0"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dirty="0"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℡            </a:t>
            </a:r>
            <a:r>
              <a:rPr lang="en-US" altLang="ja-JP" sz="1100" dirty="0">
                <a:latin typeface="+mn-ea"/>
                <a:cs typeface="ＭＳ Ｐゴシック" pitchFamily="50" charset="-128"/>
              </a:rPr>
              <a:t>097-536-6250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dirty="0">
                <a:latin typeface="Arial"/>
                <a:ea typeface="ＭＳ Ｐゴシック"/>
                <a:cs typeface="ＭＳ Ｐゴシック" pitchFamily="50" charset="-128"/>
              </a:rPr>
              <a:t>担当　       経営管理課　：坂本・中川</a:t>
            </a:r>
            <a:endParaRPr lang="en-US" altLang="ja-JP" sz="1100" dirty="0">
              <a:latin typeface="Arial"/>
              <a:ea typeface="ＭＳ Ｐゴシック"/>
              <a:cs typeface="ＭＳ Ｐゴシック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1100" dirty="0">
              <a:latin typeface="Arial"/>
              <a:ea typeface="ＭＳ Ｐゴシック"/>
              <a:cs typeface="ＭＳ Ｐゴシック" pitchFamily="50" charset="-128"/>
            </a:endParaRPr>
          </a:p>
          <a:p>
            <a:pPr defTabSz="914400">
              <a:spcBef>
                <a:spcPct val="0"/>
              </a:spcBef>
              <a:spcAft>
                <a:spcPct val="0"/>
              </a:spcAft>
            </a:pPr>
            <a:endParaRPr lang="ja-JP" altLang="en-US" sz="1100" dirty="0">
              <a:latin typeface="Arial"/>
              <a:ea typeface="ＭＳ Ｐゴシック"/>
              <a:cs typeface="ＭＳ Ｐゴシック" pitchFamily="50" charset="-128"/>
            </a:endParaRPr>
          </a:p>
        </p:txBody>
      </p:sp>
      <p:sp>
        <p:nvSpPr>
          <p:cNvPr id="2711" name="Rectangle 663"/>
          <p:cNvSpPr>
            <a:spLocks noChangeArrowheads="1"/>
          </p:cNvSpPr>
          <p:nvPr/>
        </p:nvSpPr>
        <p:spPr bwMode="auto">
          <a:xfrm>
            <a:off x="2183952" y="10357610"/>
            <a:ext cx="3130233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FAX</a:t>
            </a:r>
            <a:r>
              <a:rPr lang="ja-JP" altLang="en-US" sz="2000" dirty="0">
                <a:solidFill>
                  <a:srgbClr val="EB6D8E"/>
                </a:solidFill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　</a:t>
            </a:r>
            <a:r>
              <a:rPr kumimoji="1" lang="ja-JP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0</a:t>
            </a: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97</a:t>
            </a:r>
            <a:r>
              <a:rPr kumimoji="1" lang="ja-JP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-</a:t>
            </a: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536</a:t>
            </a:r>
            <a:r>
              <a:rPr kumimoji="1" lang="ja-JP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-</a:t>
            </a: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6251</a:t>
            </a:r>
          </a:p>
          <a:p>
            <a:pPr lvl="0" defTabSz="9144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EB6D8E"/>
                </a:solidFill>
                <a:latin typeface="HGS創英角ｺﾞｼｯｸUB" pitchFamily="50" charset="-128"/>
                <a:ea typeface="HGS創英角ｺﾞｼｯｸUB" pitchFamily="50" charset="-128"/>
                <a:cs typeface="ＭＳ Ｐゴシック" pitchFamily="50" charset="-128"/>
              </a:rPr>
              <a:t>tourism@we-love-oita.or.jp</a:t>
            </a:r>
          </a:p>
        </p:txBody>
      </p:sp>
      <p:sp>
        <p:nvSpPr>
          <p:cNvPr id="2712" name="Rectangle 664"/>
          <p:cNvSpPr>
            <a:spLocks noChangeArrowheads="1"/>
          </p:cNvSpPr>
          <p:nvPr/>
        </p:nvSpPr>
        <p:spPr bwMode="auto">
          <a:xfrm>
            <a:off x="248264" y="10396244"/>
            <a:ext cx="1932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お申込み</a:t>
            </a:r>
            <a:r>
              <a:rPr kumimoji="1" lang="en-US" altLang="ja-JP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/</a:t>
            </a:r>
            <a:r>
              <a:rPr kumimoji="1" lang="ja-JP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お問合</a:t>
            </a:r>
            <a:r>
              <a:rPr kumimoji="1" lang="ja-JP" altLang="en-US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わ</a:t>
            </a:r>
            <a:r>
              <a:rPr kumimoji="1" lang="ja-JP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せ</a:t>
            </a:r>
            <a:br>
              <a:rPr kumimoji="1" lang="en-US" altLang="ja-JP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</a:br>
            <a: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(</a:t>
            </a: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公社</a:t>
            </a:r>
            <a: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)</a:t>
            </a: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ツーリズムおおいた</a:t>
            </a:r>
            <a:r>
              <a:rPr kumimoji="1" lang="en-US" altLang="ja-JP" sz="1300" b="0" i="0" u="none" strike="noStrike" cap="none" normalizeH="0" baseline="0" dirty="0">
                <a:ln>
                  <a:noFill/>
                </a:ln>
                <a:solidFill>
                  <a:srgbClr val="EB6D8E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ja-JP" sz="1800" b="0" i="0" u="none" strike="noStrike" cap="none" normalizeH="0" baseline="0" dirty="0">
              <a:ln>
                <a:noFill/>
              </a:ln>
              <a:solidFill>
                <a:srgbClr val="EB6D8E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82" name="Rectangle 14"/>
          <p:cNvSpPr>
            <a:spLocks noChangeArrowheads="1"/>
          </p:cNvSpPr>
          <p:nvPr/>
        </p:nvSpPr>
        <p:spPr bwMode="auto">
          <a:xfrm>
            <a:off x="4657227" y="7529389"/>
            <a:ext cx="30832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■大剣幅　：　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8.5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ｃｍ　■全長　：　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142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ｃｍ  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■素材　：　ポリエステル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100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％、ウォッシャブル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■オケロゴ部分は刺繍です</a:t>
            </a:r>
            <a:br>
              <a:rPr kumimoji="1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</a:br>
            <a:r>
              <a:rPr kumimoji="1" lang="en-US" altLang="ja-JP" sz="1200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</a:rPr>
              <a:t>記号間違いにご注意下さい</a:t>
            </a:r>
            <a:r>
              <a:rPr kumimoji="1" lang="en-US" altLang="ja-JP" sz="1200" dirty="0">
                <a:solidFill>
                  <a:srgbClr val="FF0000"/>
                </a:solidFill>
              </a:rPr>
              <a:t>※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lvl="0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ja-JP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90" name="Rectangle 14"/>
          <p:cNvSpPr>
            <a:spLocks noChangeArrowheads="1"/>
          </p:cNvSpPr>
          <p:nvPr/>
        </p:nvSpPr>
        <p:spPr bwMode="auto">
          <a:xfrm>
            <a:off x="2824788" y="5155474"/>
            <a:ext cx="2169092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オケロゴ　ワンポイント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Ｉ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エンジ、Ｊ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グレー、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R…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93" name="Rectangle 14"/>
          <p:cNvSpPr>
            <a:spLocks noChangeArrowheads="1"/>
          </p:cNvSpPr>
          <p:nvPr/>
        </p:nvSpPr>
        <p:spPr bwMode="auto">
          <a:xfrm>
            <a:off x="5332026" y="5215267"/>
            <a:ext cx="2006579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オケロゴ　ロイヤルクレスト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Ｋ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　、Ｌ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緑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98" name="Rectangle 14"/>
          <p:cNvSpPr>
            <a:spLocks noChangeArrowheads="1"/>
          </p:cNvSpPr>
          <p:nvPr/>
        </p:nvSpPr>
        <p:spPr bwMode="auto">
          <a:xfrm>
            <a:off x="336251" y="2797425"/>
            <a:ext cx="2228933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ウインドウペン、オケロゴ　ワンポイント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Ａ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　、Ｂ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緑</a:t>
            </a:r>
            <a:endParaRPr kumimoji="1" lang="ja-JP" sz="1000" b="0" i="0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01" name="Rectangle 14"/>
          <p:cNvSpPr>
            <a:spLocks noChangeArrowheads="1"/>
          </p:cNvSpPr>
          <p:nvPr/>
        </p:nvSpPr>
        <p:spPr bwMode="auto">
          <a:xfrm rot="-10800000" flipV="1">
            <a:off x="2870703" y="2803730"/>
            <a:ext cx="1973433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オケロゴ　クレスト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Ｃ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　、Ｄ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エンジ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06" name="Rectangle 14"/>
          <p:cNvSpPr>
            <a:spLocks noChangeArrowheads="1"/>
          </p:cNvSpPr>
          <p:nvPr/>
        </p:nvSpPr>
        <p:spPr bwMode="auto">
          <a:xfrm>
            <a:off x="5516468" y="2701308"/>
            <a:ext cx="1951123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タータン、オケロゴ　クレスト大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Ｅ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グレー　、Ｆ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ゴールド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09" name="Rectangle 14"/>
          <p:cNvSpPr>
            <a:spLocks noChangeArrowheads="1"/>
          </p:cNvSpPr>
          <p:nvPr/>
        </p:nvSpPr>
        <p:spPr bwMode="auto">
          <a:xfrm>
            <a:off x="447847" y="5280145"/>
            <a:ext cx="217739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オケロゴ　ワンポイント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Ｇ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紺、Ｈ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エンジ、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Q…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グレー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53" y="401533"/>
            <a:ext cx="607300" cy="47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manai\Desktop\ネクタイ\P8240037 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" r="325"/>
          <a:stretch/>
        </p:blipFill>
        <p:spPr bwMode="auto">
          <a:xfrm>
            <a:off x="2939482" y="962505"/>
            <a:ext cx="1977323" cy="15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nai\Desktop\ネクタイ\P8240025　5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r="511"/>
          <a:stretch/>
        </p:blipFill>
        <p:spPr bwMode="auto">
          <a:xfrm>
            <a:off x="407862" y="948245"/>
            <a:ext cx="2114544" cy="15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nai\Desktop\ネクタイ\P8240043 5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322"/>
          <a:stretch/>
        </p:blipFill>
        <p:spPr bwMode="auto">
          <a:xfrm>
            <a:off x="5257005" y="967242"/>
            <a:ext cx="1977353" cy="15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nai\Desktop\ネクタイ\P8240063 5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4"/>
          <a:stretch/>
        </p:blipFill>
        <p:spPr bwMode="auto">
          <a:xfrm>
            <a:off x="5368432" y="3179123"/>
            <a:ext cx="2015618" cy="169175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14193"/>
              </p:ext>
            </p:extLst>
          </p:nvPr>
        </p:nvGraphicFramePr>
        <p:xfrm>
          <a:off x="137717" y="9422960"/>
          <a:ext cx="7466895" cy="91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8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79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>
                          <a:solidFill>
                            <a:schemeClr val="tx1"/>
                          </a:solidFill>
                        </a:rPr>
                        <a:t>会社名　</a:t>
                      </a:r>
                      <a:r>
                        <a:rPr lang="ja-JP" altLang="en-US" sz="1100" b="1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1100" b="1">
                          <a:solidFill>
                            <a:schemeClr val="tx1"/>
                          </a:solidFill>
                        </a:rPr>
                        <a:t>所属</a:t>
                      </a:r>
                      <a:r>
                        <a:rPr lang="ja-JP" altLang="en-US" sz="1100" b="1">
                          <a:solidFill>
                            <a:schemeClr val="tx1"/>
                          </a:solidFill>
                        </a:rPr>
                        <a:t>​　　お名前</a:t>
                      </a:r>
                      <a:endParaRPr kumimoji="1" lang="en-US" altLang="ja-JP" sz="1100" b="1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98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100" b="1"/>
                        <a:t>ご住所</a:t>
                      </a:r>
                      <a:endParaRPr kumimoji="1" lang="ja-JP" altLang="en-US" sz="1100" b="1" dirty="0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100" b="1" dirty="0"/>
                        <a:t>〒</a:t>
                      </a:r>
                      <a:endParaRPr kumimoji="1" lang="ja-JP" altLang="en-US" sz="1100" b="1" dirty="0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9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/>
                        <a:t>ご連絡先ＴＥＬ</a:t>
                      </a:r>
                      <a:endParaRPr kumimoji="1" lang="en-US" altLang="ja-JP" sz="1100" b="1" dirty="0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338">
                <a:tc gridSpan="2"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1" dirty="0"/>
                        <a:t>どちらかにチェックをしてください　□郵送を希望する</a:t>
                      </a:r>
                      <a:r>
                        <a:rPr kumimoji="1" lang="en-US" altLang="ja-JP" sz="1050" b="1" dirty="0"/>
                        <a:t>(</a:t>
                      </a:r>
                      <a:r>
                        <a:rPr kumimoji="1" lang="ja-JP" altLang="en-US" sz="1050" b="1" dirty="0"/>
                        <a:t>配送料はお客様負担です</a:t>
                      </a:r>
                      <a:r>
                        <a:rPr kumimoji="1" lang="en-US" altLang="ja-JP" sz="1050" b="1" dirty="0"/>
                        <a:t>)/</a:t>
                      </a:r>
                      <a:r>
                        <a:rPr kumimoji="1" lang="ja-JP" altLang="en-US" sz="1050" b="1" dirty="0"/>
                        <a:t>□希望しない</a:t>
                      </a:r>
                      <a:r>
                        <a:rPr kumimoji="1" lang="en-US" altLang="ja-JP" sz="1050" b="1" dirty="0"/>
                        <a:t>(</a:t>
                      </a:r>
                      <a:r>
                        <a:rPr kumimoji="1" lang="ja-JP" altLang="en-US" sz="1050" b="1" dirty="0"/>
                        <a:t>ツーリズムおおいたにてお渡し</a:t>
                      </a:r>
                      <a:r>
                        <a:rPr kumimoji="1" lang="en-US" altLang="ja-JP" sz="1050" b="1" dirty="0"/>
                        <a:t>)</a:t>
                      </a:r>
                    </a:p>
                  </a:txBody>
                  <a:tcPr marL="53881" marR="53881" marT="26940" marB="2694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 marL="53881" marR="53881" marT="26940" marB="2694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529067"/>
                  </a:ext>
                </a:extLst>
              </a:tr>
            </a:tbl>
          </a:graphicData>
        </a:graphic>
      </p:graphicFrame>
      <p:sp>
        <p:nvSpPr>
          <p:cNvPr id="43" name="Rectangle 648"/>
          <p:cNvSpPr>
            <a:spLocks noChangeArrowheads="1"/>
          </p:cNvSpPr>
          <p:nvPr/>
        </p:nvSpPr>
        <p:spPr bwMode="auto">
          <a:xfrm>
            <a:off x="55982" y="170261"/>
            <a:ext cx="65258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  <a:latin typeface="HGS明朝B"/>
                <a:ea typeface="HGS明朝B"/>
                <a:cs typeface="ＭＳ Ｐゴシック" pitchFamily="50" charset="-128"/>
              </a:rPr>
              <a:t>(</a:t>
            </a:r>
            <a:r>
              <a:rPr lang="ja-JP" altLang="en-US" sz="1200" dirty="0">
                <a:solidFill>
                  <a:schemeClr val="bg1">
                    <a:lumMod val="75000"/>
                  </a:schemeClr>
                </a:solidFill>
                <a:latin typeface="HGS明朝B"/>
                <a:ea typeface="HGS明朝B"/>
                <a:cs typeface="ＭＳ Ｐゴシック" pitchFamily="50" charset="-128"/>
              </a:rPr>
              <a:t>公社</a:t>
            </a:r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  <a:latin typeface="HGS明朝B"/>
                <a:ea typeface="HGS明朝B"/>
                <a:cs typeface="ＭＳ Ｐゴシック" pitchFamily="50" charset="-128"/>
              </a:rPr>
              <a:t>)</a:t>
            </a:r>
            <a:r>
              <a:rPr lang="ja-JP" altLang="en-US" sz="1200" dirty="0">
                <a:solidFill>
                  <a:schemeClr val="bg1">
                    <a:lumMod val="75000"/>
                  </a:schemeClr>
                </a:solidFill>
                <a:latin typeface="HGS明朝B"/>
                <a:ea typeface="HGS明朝B"/>
                <a:cs typeface="ＭＳ Ｐゴシック" pitchFamily="50" charset="-128"/>
              </a:rPr>
              <a:t>ツーリズムおおいた　おんせん県グッズ 好評販売中！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  <a:latin typeface="HGS明朝B"/>
              <a:ea typeface="HGS明朝B"/>
              <a:cs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1955" y="101140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A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55079" y="1743543"/>
            <a:ext cx="26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B</a:t>
            </a:r>
            <a:endParaRPr kumimoji="1" lang="ja-JP" altLang="en-US" sz="1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064865" y="1166256"/>
            <a:ext cx="33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C</a:t>
            </a:r>
            <a:endParaRPr kumimoji="1" lang="ja-JP" altLang="en-US" sz="1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222856" y="2110842"/>
            <a:ext cx="35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D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335316" y="2165449"/>
            <a:ext cx="31274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F</a:t>
            </a:r>
            <a:endParaRPr kumimoji="1" lang="ja-JP" altLang="en-US" sz="1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684268" y="4294254"/>
            <a:ext cx="223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L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11498" y="6948480"/>
            <a:ext cx="169844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800" dirty="0">
                <a:ea typeface="ＭＳ Ｐゴシック"/>
                <a:cs typeface="Calibri"/>
              </a:rPr>
              <a:t>※</a:t>
            </a:r>
            <a:r>
              <a:rPr lang="ja-JP" altLang="en-US" sz="800" dirty="0">
                <a:ea typeface="ＭＳ Ｐゴシック"/>
                <a:cs typeface="Calibri"/>
              </a:rPr>
              <a:t>振込手数料・配送代別途</a:t>
            </a:r>
          </a:p>
        </p:txBody>
      </p:sp>
      <p:sp>
        <p:nvSpPr>
          <p:cNvPr id="5" name="十角形 4"/>
          <p:cNvSpPr/>
          <p:nvPr/>
        </p:nvSpPr>
        <p:spPr>
          <a:xfrm>
            <a:off x="6492494" y="70350"/>
            <a:ext cx="1046899" cy="735008"/>
          </a:xfrm>
          <a:prstGeom prst="dec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HGPｺﾞｼｯｸE"/>
                <a:ea typeface="HGPｺﾞｼｯｸE"/>
              </a:rPr>
              <a:t>R</a:t>
            </a:r>
            <a:r>
              <a:rPr lang="en-US" altLang="ja-JP" sz="1400" dirty="0">
                <a:solidFill>
                  <a:srgbClr val="FF0000"/>
                </a:solidFill>
                <a:latin typeface="HGPｺﾞｼｯｸE"/>
                <a:ea typeface="HGPｺﾞｼｯｸE"/>
              </a:rPr>
              <a:t>6</a:t>
            </a:r>
            <a:r>
              <a:rPr kumimoji="1" lang="ja-JP" altLang="en-US" sz="1400" dirty="0">
                <a:solidFill>
                  <a:srgbClr val="FF0000"/>
                </a:solidFill>
                <a:latin typeface="HGPｺﾞｼｯｸE"/>
                <a:ea typeface="HGPｺﾞｼｯｸE"/>
              </a:rPr>
              <a:t>年</a:t>
            </a:r>
            <a:endParaRPr lang="en-US" altLang="ja-JP" sz="1400" dirty="0">
              <a:solidFill>
                <a:srgbClr val="FF0000"/>
              </a:solidFill>
              <a:latin typeface="HGPｺﾞｼｯｸE"/>
              <a:ea typeface="HGPｺﾞｼｯｸE"/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ネクタイ</a:t>
            </a:r>
          </a:p>
        </p:txBody>
      </p:sp>
      <p:sp>
        <p:nvSpPr>
          <p:cNvPr id="65" name="Rectangle 458"/>
          <p:cNvSpPr>
            <a:spLocks noChangeArrowheads="1"/>
          </p:cNvSpPr>
          <p:nvPr/>
        </p:nvSpPr>
        <p:spPr bwMode="auto">
          <a:xfrm>
            <a:off x="441614" y="7454159"/>
            <a:ext cx="897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>
                <a:ln>
                  <a:noFill/>
                </a:ln>
                <a:solidFill>
                  <a:srgbClr val="F39800"/>
                </a:solidFill>
                <a:effectLst/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チェック</a:t>
            </a:r>
            <a:r>
              <a:rPr lang="ja-JP" altLang="en-US" sz="1400" dirty="0">
                <a:solidFill>
                  <a:srgbClr val="F39800"/>
                </a:solidFill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３</a:t>
            </a:r>
            <a:endParaRPr lang="en-US" altLang="ja-JP" sz="1400" dirty="0">
              <a:solidFill>
                <a:srgbClr val="F39800"/>
              </a:solidFill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449343" y="7742097"/>
            <a:ext cx="2385871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タータン小、オケロゴ　ワンポイント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M…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　、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N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エンジ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7" name="Rectangle 458"/>
          <p:cNvSpPr>
            <a:spLocks noChangeArrowheads="1"/>
          </p:cNvSpPr>
          <p:nvPr/>
        </p:nvSpPr>
        <p:spPr bwMode="auto">
          <a:xfrm rot="10800000" flipV="1">
            <a:off x="2769271" y="7461737"/>
            <a:ext cx="12662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solidFill>
                  <a:srgbClr val="F39800"/>
                </a:solidFill>
                <a:latin typeface="HG創英角ｺﾞｼｯｸUB" pitchFamily="49" charset="-128"/>
                <a:ea typeface="HG創英角ｺﾞｼｯｸUB" pitchFamily="49" charset="-128"/>
                <a:cs typeface="ＭＳ Ｐゴシック" pitchFamily="50" charset="-128"/>
              </a:rPr>
              <a:t>小紋柄</a:t>
            </a:r>
            <a:endParaRPr lang="en-US" altLang="ja-JP" sz="1400" dirty="0">
              <a:solidFill>
                <a:srgbClr val="F39800"/>
              </a:solidFill>
              <a:latin typeface="HG創英角ｺﾞｼｯｸUB" pitchFamily="49" charset="-128"/>
              <a:ea typeface="HG創英角ｺﾞｼｯｸUB" pitchFamily="49" charset="-128"/>
              <a:cs typeface="ＭＳ Ｐゴシック" pitchFamily="50" charset="-128"/>
            </a:endParaRP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2924229" y="7710610"/>
            <a:ext cx="1643983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オケロゴ　ワンポイント</a:t>
            </a:r>
            <a:endParaRPr lang="en-US" altLang="ja-JP" sz="1000" dirty="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lvl="0" defTabSz="914400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色：　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O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ベージュ　、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P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lang="en-US" altLang="ja-JP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…</a:t>
            </a:r>
            <a:r>
              <a:rPr lang="ja-JP" altLang="en-US" sz="1000" dirty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ゴシック" pitchFamily="50" charset="-128"/>
              </a:rPr>
              <a:t>紺</a:t>
            </a:r>
            <a:endParaRPr kumimoji="1" 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rot="21113942">
            <a:off x="406558" y="2443663"/>
            <a:ext cx="372165" cy="57374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>
              <a:rot lat="7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6" y="3152214"/>
            <a:ext cx="2184239" cy="1746262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538892" y="3324111"/>
            <a:ext cx="44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G</a:t>
            </a:r>
            <a:endParaRPr kumimoji="1" lang="ja-JP" altLang="en-US" sz="14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51783" y="4436118"/>
            <a:ext cx="27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H</a:t>
            </a:r>
            <a:endParaRPr kumimoji="1" lang="ja-JP" altLang="en-US" sz="14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677565" y="4558248"/>
            <a:ext cx="874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Q</a:t>
            </a:r>
            <a:endParaRPr kumimoji="1" lang="ja-JP" altLang="en-US" sz="1000" dirty="0"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45" y="3175240"/>
            <a:ext cx="2187779" cy="1746544"/>
          </a:xfrm>
          <a:prstGeom prst="rect">
            <a:avLst/>
          </a:prstGeom>
        </p:spPr>
      </p:pic>
      <p:sp>
        <p:nvSpPr>
          <p:cNvPr id="72" name="テキスト ボックス 71"/>
          <p:cNvSpPr txBox="1"/>
          <p:nvPr/>
        </p:nvSpPr>
        <p:spPr>
          <a:xfrm>
            <a:off x="2995866" y="3391292"/>
            <a:ext cx="27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I</a:t>
            </a:r>
            <a:endParaRPr kumimoji="1" lang="ja-JP" altLang="en-US" sz="14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180653" y="4582594"/>
            <a:ext cx="27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ea typeface="+mj-ea"/>
              </a:rPr>
              <a:t>J</a:t>
            </a:r>
            <a:endParaRPr kumimoji="1" lang="ja-JP" altLang="en-US" sz="1400" dirty="0">
              <a:ea typeface="+mj-ea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444558" y="4558248"/>
            <a:ext cx="66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R</a:t>
            </a:r>
            <a:endParaRPr kumimoji="1" lang="ja-JP" altLang="en-US" sz="1000" dirty="0">
              <a:ea typeface="+mj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" y="5658254"/>
            <a:ext cx="2233083" cy="1756747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622701" y="6071864"/>
            <a:ext cx="694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M</a:t>
            </a:r>
            <a:endParaRPr kumimoji="1" lang="ja-JP" altLang="en-US" sz="10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729986" y="7010036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</a:t>
            </a:r>
            <a:endParaRPr kumimoji="1" lang="ja-JP" alt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6B91F-5B49-BCC7-B26C-E26FABF01FC2}"/>
              </a:ext>
            </a:extLst>
          </p:cNvPr>
          <p:cNvSpPr txBox="1"/>
          <p:nvPr/>
        </p:nvSpPr>
        <p:spPr>
          <a:xfrm>
            <a:off x="8931140" y="5228360"/>
            <a:ext cx="2743200" cy="4010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2" name="表 13">
            <a:extLst>
              <a:ext uri="{FF2B5EF4-FFF2-40B4-BE49-F238E27FC236}">
                <a16:creationId xmlns:a16="http://schemas.microsoft.com/office/drawing/2014/main" id="{5EAF5BF0-C8C5-BB10-2ADA-F912EE906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25430"/>
              </p:ext>
            </p:extLst>
          </p:nvPr>
        </p:nvGraphicFramePr>
        <p:xfrm>
          <a:off x="128587" y="8223719"/>
          <a:ext cx="7466893" cy="11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893">
                  <a:extLst>
                    <a:ext uri="{9D8B030D-6E8A-4147-A177-3AD203B41FA5}">
                      <a16:colId xmlns:a16="http://schemas.microsoft.com/office/drawing/2014/main" val="18726751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4757613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488683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8190084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52415124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206144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7046983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80246906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893167414"/>
                    </a:ext>
                  </a:extLst>
                </a:gridCol>
              </a:tblGrid>
              <a:tr h="66723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</a:t>
                      </a:r>
                      <a:r>
                        <a:rPr kumimoji="1" lang="ja-JP" altLang="en-US" dirty="0"/>
                        <a:t>　</a:t>
                      </a:r>
                      <a:br>
                        <a:rPr kumimoji="1" lang="en-US" altLang="ja-JP" dirty="0"/>
                      </a:br>
                      <a:r>
                        <a:rPr kumimoji="1" lang="ja-JP" altLang="en-US" dirty="0"/>
                        <a:t>　</a:t>
                      </a:r>
                      <a:r>
                        <a:rPr kumimoji="1" lang="ja-JP" altLang="en-US" sz="1000" dirty="0"/>
                        <a:t>在庫切れ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795469"/>
                  </a:ext>
                </a:extLst>
              </a:tr>
              <a:tr h="51858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Q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</a:t>
                      </a:r>
                    </a:p>
                    <a:p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在庫切れ</a:t>
                      </a:r>
                      <a:endParaRPr kumimoji="1" lang="en-US" altLang="ja-JP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</a:t>
                      </a:r>
                    </a:p>
                    <a:p>
                      <a:r>
                        <a:rPr kumimoji="1" lang="ja-JP" altLang="en-US" sz="1000" dirty="0"/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在庫切れ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26772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4B1E2F-6C03-625C-551E-485A63B3E0A5}"/>
              </a:ext>
            </a:extLst>
          </p:cNvPr>
          <p:cNvSpPr txBox="1"/>
          <p:nvPr/>
        </p:nvSpPr>
        <p:spPr>
          <a:xfrm>
            <a:off x="5423462" y="1281306"/>
            <a:ext cx="252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E</a:t>
            </a:r>
            <a:endParaRPr kumimoji="1"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DDF7F6-AE75-E9D4-53C9-16FADB4A9615}"/>
              </a:ext>
            </a:extLst>
          </p:cNvPr>
          <p:cNvSpPr txBox="1"/>
          <p:nvPr/>
        </p:nvSpPr>
        <p:spPr>
          <a:xfrm>
            <a:off x="5628590" y="3539519"/>
            <a:ext cx="66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K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78F9395-C006-4C92-86C0-D67A15EED45D}"/>
              </a:ext>
            </a:extLst>
          </p:cNvPr>
          <p:cNvSpPr txBox="1"/>
          <p:nvPr/>
        </p:nvSpPr>
        <p:spPr>
          <a:xfrm>
            <a:off x="3180653" y="6099432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</a:t>
            </a:r>
            <a:endParaRPr kumimoji="1" lang="ja-JP" altLang="en-US" sz="1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06D1AE4-CBF0-2DD3-DAE4-72BB57E6AB51}"/>
              </a:ext>
            </a:extLst>
          </p:cNvPr>
          <p:cNvSpPr txBox="1"/>
          <p:nvPr/>
        </p:nvSpPr>
        <p:spPr>
          <a:xfrm>
            <a:off x="4220400" y="6844586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</a:t>
            </a:r>
            <a:endParaRPr kumimoji="1" lang="ja-JP" altLang="en-US" sz="1000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9AEDEA6-BE5C-421B-4D4A-C3C66441EA7F}"/>
              </a:ext>
            </a:extLst>
          </p:cNvPr>
          <p:cNvCxnSpPr>
            <a:cxnSpLocks/>
          </p:cNvCxnSpPr>
          <p:nvPr/>
        </p:nvCxnSpPr>
        <p:spPr>
          <a:xfrm flipH="1">
            <a:off x="1912655" y="1836186"/>
            <a:ext cx="153030" cy="122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6F93D2E-F80B-D68D-75D8-6873A3794F3B}"/>
              </a:ext>
            </a:extLst>
          </p:cNvPr>
          <p:cNvCxnSpPr/>
          <p:nvPr/>
        </p:nvCxnSpPr>
        <p:spPr>
          <a:xfrm>
            <a:off x="1145262" y="3002487"/>
            <a:ext cx="435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A6C7B91-E7F6-DADD-EC1E-557B13B17E07}"/>
              </a:ext>
            </a:extLst>
          </p:cNvPr>
          <p:cNvCxnSpPr>
            <a:cxnSpLocks/>
          </p:cNvCxnSpPr>
          <p:nvPr/>
        </p:nvCxnSpPr>
        <p:spPr>
          <a:xfrm>
            <a:off x="3054913" y="5365856"/>
            <a:ext cx="5645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2616770-9AE5-2B49-78F7-59A2FA7F03C1}"/>
              </a:ext>
            </a:extLst>
          </p:cNvPr>
          <p:cNvCxnSpPr>
            <a:cxnSpLocks/>
          </p:cNvCxnSpPr>
          <p:nvPr/>
        </p:nvCxnSpPr>
        <p:spPr>
          <a:xfrm>
            <a:off x="4352218" y="5365856"/>
            <a:ext cx="4226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BD78E82-7334-908A-D637-97E6C0CF216F}"/>
              </a:ext>
            </a:extLst>
          </p:cNvPr>
          <p:cNvCxnSpPr>
            <a:cxnSpLocks/>
          </p:cNvCxnSpPr>
          <p:nvPr/>
        </p:nvCxnSpPr>
        <p:spPr>
          <a:xfrm flipH="1">
            <a:off x="3034536" y="3478138"/>
            <a:ext cx="153030" cy="122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8D6645F-9CD2-7CD9-B78A-65DAB3F1C9F5}"/>
              </a:ext>
            </a:extLst>
          </p:cNvPr>
          <p:cNvCxnSpPr>
            <a:cxnSpLocks/>
          </p:cNvCxnSpPr>
          <p:nvPr/>
        </p:nvCxnSpPr>
        <p:spPr>
          <a:xfrm flipH="1">
            <a:off x="4504197" y="4648354"/>
            <a:ext cx="153030" cy="122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995c5e-fb24-4ab3-9288-68c7331a4bcf" xsi:nil="true"/>
    <lcf76f155ced4ddcb4097134ff3c332f xmlns="745eb28f-accb-4a58-bfdf-1da17ced04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539690946BE54DBC8B7E8BCEF448DD" ma:contentTypeVersion="10" ma:contentTypeDescription="新しいドキュメントを作成します。" ma:contentTypeScope="" ma:versionID="3ed93e28653da95363eb2ef88c5f71b4">
  <xsd:schema xmlns:xsd="http://www.w3.org/2001/XMLSchema" xmlns:xs="http://www.w3.org/2001/XMLSchema" xmlns:p="http://schemas.microsoft.com/office/2006/metadata/properties" xmlns:ns2="745eb28f-accb-4a58-bfdf-1da17ced041d" xmlns:ns3="e0995c5e-fb24-4ab3-9288-68c7331a4bcf" targetNamespace="http://schemas.microsoft.com/office/2006/metadata/properties" ma:root="true" ma:fieldsID="076a25c13b301533c1eaeaaa78c7e39b" ns2:_="" ns3:_="">
    <xsd:import namespace="745eb28f-accb-4a58-bfdf-1da17ced041d"/>
    <xsd:import namespace="e0995c5e-fb24-4ab3-9288-68c7331a4b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eb28f-accb-4a58-bfdf-1da17ced0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8362b3f2-9331-4896-a5d0-d66b495cb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95c5e-fb24-4ab3-9288-68c7331a4bc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decf6fd-02f6-48ff-8525-827ef4fa8e16}" ma:internalName="TaxCatchAll" ma:showField="CatchAllData" ma:web="e0995c5e-fb24-4ab3-9288-68c7331a4b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91474-0B49-4237-BDDB-F6D471EDA9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2898F0-1C3D-4CED-A2B6-6F5862E41959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e0995c5e-fb24-4ab3-9288-68c7331a4bcf"/>
    <ds:schemaRef ds:uri="745eb28f-accb-4a58-bfdf-1da17ced041d"/>
  </ds:schemaRefs>
</ds:datastoreItem>
</file>

<file path=customXml/itemProps3.xml><?xml version="1.0" encoding="utf-8"?>
<ds:datastoreItem xmlns:ds="http://schemas.openxmlformats.org/officeDocument/2006/customXml" ds:itemID="{13FD4A15-C397-4FF6-BDFC-67066F6F4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5eb28f-accb-4a58-bfdf-1da17ced041d"/>
    <ds:schemaRef ds:uri="e0995c5e-fb24-4ab3-9288-68c7331a4b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323</Words>
  <Application>Microsoft Office PowerPoint</Application>
  <PresentationFormat>ユーザー設定</PresentationFormat>
  <Paragraphs>86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HGS創英角ｺﾞｼｯｸUB</vt:lpstr>
      <vt:lpstr>HGS明朝B</vt:lpstr>
      <vt:lpstr>HG創英角ｺﾞｼｯｸUB</vt:lpstr>
      <vt:lpstr>ＭＳ Ｐゴシック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465</cp:revision>
  <dcterms:created xsi:type="dcterms:W3CDTF">2014-07-29T05:43:34Z</dcterms:created>
  <dcterms:modified xsi:type="dcterms:W3CDTF">2024-03-05T07:56:35Z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0x0101002A539690946BE54DBC8B7E8BCEF448DD</vt:lpwstr>
  </property>
  <property fmtid="{D5CDD505-2E9C-101B-9397-08002B2CF9AE}" pid="3" name="MediaServiceImageTags">
    <vt:lpwstr/>
  </property>
</Properties>
</file>